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embeddedFontLst>
    <p:embeddedFont>
      <p:font typeface="Garamond"/>
      <p:regular r:id="rId27"/>
      <p:bold r:id="rId28"/>
      <p:italic r:id="rId29"/>
      <p:boldItalic r:id="rId30"/>
    </p:embeddedFont>
    <p:embeddedFont>
      <p:font typeface="Cabin"/>
      <p:regular r:id="rId31"/>
      <p:bold r:id="rId32"/>
      <p:italic r:id="rId33"/>
      <p:boldItalic r:id="rId34"/>
    </p:embeddedFont>
    <p:embeddedFont>
      <p:font typeface="Oswald"/>
      <p:regular r:id="rId35"/>
      <p:bold r:id="rId36"/>
    </p:embeddedFont>
    <p:embeddedFont>
      <p:font typeface="Gill Sans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Garamond-bold.fntdata"/><Relationship Id="rId27" Type="http://schemas.openxmlformats.org/officeDocument/2006/relationships/font" Target="fonts/Garamon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Garamon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abin-regular.fntdata"/><Relationship Id="rId30" Type="http://schemas.openxmlformats.org/officeDocument/2006/relationships/font" Target="fonts/Garamond-boldItalic.fntdata"/><Relationship Id="rId11" Type="http://schemas.openxmlformats.org/officeDocument/2006/relationships/slide" Target="slides/slide7.xml"/><Relationship Id="rId33" Type="http://schemas.openxmlformats.org/officeDocument/2006/relationships/font" Target="fonts/Cabin-italic.fntdata"/><Relationship Id="rId10" Type="http://schemas.openxmlformats.org/officeDocument/2006/relationships/slide" Target="slides/slide6.xml"/><Relationship Id="rId32" Type="http://schemas.openxmlformats.org/officeDocument/2006/relationships/font" Target="fonts/Cabin-bold.fntdata"/><Relationship Id="rId13" Type="http://schemas.openxmlformats.org/officeDocument/2006/relationships/slide" Target="slides/slide9.xml"/><Relationship Id="rId35" Type="http://schemas.openxmlformats.org/officeDocument/2006/relationships/font" Target="fonts/Oswald-regular.fntdata"/><Relationship Id="rId12" Type="http://schemas.openxmlformats.org/officeDocument/2006/relationships/slide" Target="slides/slide8.xml"/><Relationship Id="rId34" Type="http://schemas.openxmlformats.org/officeDocument/2006/relationships/font" Target="fonts/Cabin-boldItalic.fntdata"/><Relationship Id="rId15" Type="http://schemas.openxmlformats.org/officeDocument/2006/relationships/slide" Target="slides/slide11.xml"/><Relationship Id="rId37" Type="http://schemas.openxmlformats.org/officeDocument/2006/relationships/font" Target="fonts/GillSans-regular.fntdata"/><Relationship Id="rId14" Type="http://schemas.openxmlformats.org/officeDocument/2006/relationships/slide" Target="slides/slide10.xml"/><Relationship Id="rId36" Type="http://schemas.openxmlformats.org/officeDocument/2006/relationships/font" Target="fonts/Oswal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Gill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notes for demo: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start with hello world | alt enter import static members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достатньо добре в принципі щоб вже і закінчити з демо.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але давайте продовжим - подивимся на різні фічі.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int[] arr = { -42, 42, 420, 23, 17 };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var tuple = MakesTuple(arr);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alt enter generate function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private static (int, int) MakesTuple(int[] arr) =&gt; (0, 0);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WriteLine($"{tuple.Item1} {tuple.Item2}");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private static (int, int) MakesTuple(int[] arr) =&gt; (default(int), default(int));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=&gt; default | alt enter upgrade project to  7.1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в принципі, можна швидко заімплементить цю функцію, давайте додамо імена нормальні щоб ми розуміли що ми робимо.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private static (int min, int max) GetMinAndMax(int[] arr)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return default;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}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ренеймаєм, получаєм красоту.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private static (int min, int max) GetMinAndMax(int[] arr)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return (arr.Min(), arr.Max());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public static async Task Main()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WriteLine("hello");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int[] arr = { -42, 42, 420, 23, 17 };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var tuple =  await GetMinAndMaxAsync(arr);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WriteLine($"{tuple}");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private static async Task&lt;(int min, int max)&gt; GetMinAndMaxAsync(int[] arr)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return (arr.Min(), arr.Max());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private static async ValueTask&lt;(int min, int max)&gt;</a:t>
            </a:r>
            <a:br>
              <a:rPr lang="en-US"/>
            </a:br>
            <a:br>
              <a:rPr lang="en-US"/>
            </a:b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private static async ValueTask&lt;(int min, int max)&gt; GetMinAndMaxAsync(int[] arr,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CancellationToken cancellationToken = default(CancellationToken),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DateTimeOffset calculationDate = default(DateTimeOffset))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private static async Task PrintTypes(object[] arr,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CancellationToken cancellationToken = default,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DateTimeOffset calculationDate = default)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foreach (var obj in arr)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	switch (obj)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	{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		case int i when i &lt; 0: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			WriteLine($"{i} is {i.GetType().Name} &lt; 0");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			break;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		case int i when i &gt;= 0: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			WriteLine($"{i} is {i.GetType().Name} &gt;= 0");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			break;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		case string str when Int32.TryParse(str, out _):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			WriteLine($"{str} is {str.GetType().Name}, but may be parsed as int");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			break;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		case string str when !Int32.TryParse(str, out _):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			WriteLine($"{str} is {str.GetType().Name} and can't be parsed as int");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			break;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		case object[] objArr when objArr.Length &gt; 0: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			await PrintTypes(objArr, cancellationToken);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			break;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		case null: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			break;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		default: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			throw new ArgumentException("Invalid parameter", nameof(obj));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	}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/>
              <a:t>		}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потім ще додати слайди по іншим фічам. </a:t>
            </a:r>
          </a:p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і що нам подарує сішарп 8.0 - ось це. </a:t>
            </a:r>
            <a:br>
              <a:rPr lang="en-US"/>
            </a:br>
            <a:r>
              <a:rPr lang="en-US"/>
              <a:t>повернувшись до минулого слайду, ми можемо зробити висновок, що всі ці наші Debug, Error, Warning, Information - це всьго лише оверлоади одного нашого метода лог. </a:t>
            </a:r>
            <a:br>
              <a:rPr lang="en-US"/>
            </a:br>
            <a:r>
              <a:rPr lang="en-US"/>
              <a:t>Просто з різними параметрами. </a:t>
            </a:r>
            <a:br>
              <a:rPr lang="en-US"/>
            </a:br>
            <a:r>
              <a:rPr lang="en-US"/>
              <a:t>І по факту - ми могли б заасайнить їм стандартну дію. що б вони робили бай дефолт.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тому. </a:t>
            </a:r>
            <a:br>
              <a:rPr lang="en-US"/>
            </a:br>
            <a:r>
              <a:rPr lang="en-US"/>
              <a:t>якби ми додавали новий метод в наш контракт - інтерфейс, то нам би довелось його імплементувати у всіх дочірніх класах. інакше ми б зламали контракт і код би не компілювався.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а з цією фічею ми можемо додати стандартний функціонал для всіх логгерів не ламаючи їх при цьому. </a:t>
            </a:r>
            <a:br>
              <a:rPr lang="en-US"/>
            </a:br>
            <a:br>
              <a:rPr lang="en-US"/>
            </a:br>
            <a:r>
              <a:rPr lang="en-US"/>
              <a:t>Як це все працюватиме андер худ? оці імлементовані методи будуть віртуальними і в дочірніх класах їх можна буде оверрайднути, але це не є обов’язковим.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US"/>
              <a:t>і головна причина чому нам треба ця фіча - backward compatability. щоб ми мгли робити зміни, не ламаючи нічого. </a:t>
            </a:r>
          </a:p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в C# в нас є завжди велика проблема - null</a:t>
            </a:r>
            <a:br>
              <a:rPr lang="en-US"/>
            </a:br>
            <a:r>
              <a:rPr lang="en-US"/>
              <a:t>згадайте скільки разів ви дебажили код і намагались додуматись, чого ж він не працює, а потім розуміли, що десь там правильне велью не приходить і лишається NULL і потім десь рейзиться ексепшн чи ще якась невалідна поведінка.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US"/>
              <a:t>В сішрап 8 буде така штука - Nullable Reference Types - </a:t>
            </a:r>
          </a:p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в C# в нас є завжди велика проблема - null</a:t>
            </a:r>
            <a:br>
              <a:rPr lang="en-US"/>
            </a:br>
            <a:r>
              <a:rPr lang="en-US"/>
              <a:t>згадайте скільки разів ви дебажили код і намагались додуматись, чого ж він не працює, а потім розуміли, що десь там правильне велью не приходить і лишається NULL і потім десь рейзиться ексепшн чи ще якась невалідна поведінка.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US"/>
              <a:t>В сішрап 8 буде така штука - Nullable Reference Types - </a:t>
            </a:r>
          </a:p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І тут ми бачим, шо девелопер поміняв сігнатуру метода - метод буде мені окрім велью повертати ще і нулл час від часу.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Девелопер поміняв контракт, але мова немає як відобразити цей факт мені. Бо бай дефолт в нас є референс типи і референс може бути нулл. І це настільки великий провал в дизайні мови, шо єдине шо мені лишається - блеймити мову. </a:t>
            </a:r>
            <a:br>
              <a:rPr lang="en-US" sz="1400">
                <a:latin typeface="Arial"/>
                <a:ea typeface="Arial"/>
                <a:cs typeface="Arial"/>
                <a:sym typeface="Arial"/>
              </a:rPr>
            </a:b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і раніше я б врішив таку проблему джет брейнс анотаціями і получав би ворнінг як на картинці. </a:t>
            </a:r>
            <a:br>
              <a:rPr lang="en-US"/>
            </a:br>
            <a:r>
              <a:rPr lang="en-US"/>
              <a:t>але це я - не всі так зроблять.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 багато людей просто заб’є бо їм і так понятно, шо метод може вертати нулл. в цей момент понятно.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бо мені здається, що метод має кричати про ті варіанти велью, які він може повернути. і для максимального сейфті - ми маємо обробити всі кейси.  </a:t>
            </a:r>
            <a:br>
              <a:rPr lang="en-US"/>
            </a:b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а потім як я буду юзать цей метод через рік, то я навіть не згадаю, що таке написав.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і оці джетбрейнс анотації - ми їх юзаєм на всіх проектах, це дуже зручно і нагадує, шо час від часу треба писати нул чекі або контракти.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якби їх не було, то ми б навіть не подумали, що це може буть нулл. </a:t>
            </a:r>
          </a:p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В сішарпі 8 представлять таку от фічу - тепер сігнатура функції буде говорити нам правду - чи може бути результат нулл чи ні. </a:t>
            </a:r>
            <a:br>
              <a:rPr lang="en-US" sz="1400"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latin typeface="Arial"/>
                <a:ea typeface="Arial"/>
                <a:cs typeface="Arial"/>
                <a:sym typeface="Arial"/>
              </a:rPr>
              <a:t>І якщо в методі десь ми повертаємо нулл, то компілятор заставить нас поміняти сігнатуру метода і тоді вже наступний девелопер буде очікувати нулл by semantica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Це насправді дуже паверфул - тепер існування об’єкта це контракт мови, більше не треба будуть дефенсів чекі на нулл, в далеких мріях ми більше ніколи не побачимо nullref exception.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br>
              <a:rPr lang="en-US" sz="1400">
                <a:latin typeface="Arial"/>
                <a:ea typeface="Arial"/>
                <a:cs typeface="Arial"/>
                <a:sym typeface="Arial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я думаю, що це дуже великий крок вперед в сторону безпеки коду і позбавлення від однієї з найбільш надокучливих проблем в програмуванні як такому. </a:t>
            </a:r>
          </a:p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в принципі, це все - з найцікавішого про новий сішарп.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можна однозначно сказати, що майбутнє є і воно дуже яскраве і нові фічі таки вражають цим підходом - розширення мови без ламання існуючих проектів. </a:t>
            </a:r>
            <a:br>
              <a:rPr lang="en-US"/>
            </a:br>
            <a:r>
              <a:rPr lang="en-US"/>
              <a:t>Майкрософт дійсно дуже агресивно імпрувить сішап і дуже кльово бачити, що вони показують це все у відкриту, в опенсорсі, хто завгодно може запропонувати якусь фічу чи заімплементити її. </a:t>
            </a:r>
            <a:br>
              <a:rPr lang="en-US"/>
            </a:br>
            <a:r>
              <a:rPr lang="en-US"/>
              <a:t>Якщо у вас є що сказати - просто зайти в репо росліна і сказати це. і якщо гарно поставити свій поінт, то це може вплинути на мову, якою пишуть мільони людей у всьому світі.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// додати слайд з усіма лінками.</a:t>
            </a:r>
          </a:p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і сьогодні ми будемо говорити про майбутнє сішарпу як мови, його динамічність розвитку, про ті фічі, які дасть нам новий реліз і що вони нам принесуть. </a:t>
            </a:r>
            <a:br>
              <a:rPr lang="en-US"/>
            </a:br>
            <a:r>
              <a:rPr lang="en-US"/>
              <a:t>і звісно будемо дивитись демкі про це щоб наглядно зрозуміти що до чого і як це має працювати. </a:t>
            </a:r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хто тут пише на сішарпі.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пару слів про план розвитку сішарпа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і щоб зрозуміти вектор розвитку сішарпу як мови нам треба поглянути на трохи статистики</a:t>
            </a:r>
          </a:p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щороку ребята з стековерфлоу проводять опитування </a:t>
            </a:r>
          </a:p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хто тут пише на сішарпі.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пару слів про план розвитку сішарпа</a:t>
            </a:r>
          </a:p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так вот про сішарп - це мова яку використовують в дуже широкому списку потреб - від геймдевелопмента і мобілок до високонавантажених розподілених систем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це мова, яка має задовольняти багато стилів програмування, виконувати дуже різні задачі і при цьому ще й бути приємною для самого розробника, не тільки практичною.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для мене це означає, шо мова має мати вже вбудовані костилі, щоб я не писав свої. </a:t>
            </a:r>
            <a:br>
              <a:rPr lang="en-US"/>
            </a:br>
          </a:p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Титульний слайд кольоровий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152" y="-7712"/>
            <a:ext cx="12465115" cy="701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2460883" y="4308632"/>
            <a:ext cx="7245928" cy="12052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bin"/>
              <a:buNone/>
              <a:defRPr b="1" i="1" sz="6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2166493" y="5513833"/>
            <a:ext cx="8062211" cy="894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14" name="Shape 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2219" y="851390"/>
            <a:ext cx="3630761" cy="2784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u avec légen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Garamond"/>
              <a:buNone/>
              <a:defRPr b="0" i="0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Image avec légen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Garamond"/>
              <a:buNone/>
              <a:defRPr b="0" i="0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9" name="Shape 59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re et texte vertical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Titre vertical et text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2_Diapositive de titr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hape 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/>
          <p:nvPr/>
        </p:nvSpPr>
        <p:spPr>
          <a:xfrm>
            <a:off x="3391598" y="1404084"/>
            <a:ext cx="5386539" cy="4049829"/>
          </a:xfrm>
          <a:prstGeom prst="rect">
            <a:avLst/>
          </a:prstGeom>
          <a:solidFill>
            <a:schemeClr val="lt1">
              <a:alpha val="52941"/>
            </a:schemeClr>
          </a:solidFill>
          <a:ln cap="flat" cmpd="sng" w="12700">
            <a:solidFill>
              <a:srgbClr val="42719B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00" rotWithShape="0" algn="ctr" sy="1000">
              <a:srgbClr val="000000">
                <a:alpha val="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1289" y="1730428"/>
            <a:ext cx="4429419" cy="339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Титульний слайд білий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4295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/>
          <p:nvPr>
            <p:ph type="ctrTitle"/>
          </p:nvPr>
        </p:nvSpPr>
        <p:spPr>
          <a:xfrm>
            <a:off x="2673017" y="3942525"/>
            <a:ext cx="7245928" cy="12052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bin"/>
              <a:buNone/>
              <a:defRPr b="1" i="1" sz="6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2" name="Shape 22"/>
          <p:cNvSpPr txBox="1"/>
          <p:nvPr>
            <p:ph idx="1" type="subTitle"/>
          </p:nvPr>
        </p:nvSpPr>
        <p:spPr>
          <a:xfrm>
            <a:off x="2426377" y="5147726"/>
            <a:ext cx="8062211" cy="894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3" name="Shape 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7805" y="580724"/>
            <a:ext cx="3464979" cy="2633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En-tête de sec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hape 25"/>
          <p:cNvPicPr preferRelativeResize="0"/>
          <p:nvPr/>
        </p:nvPicPr>
        <p:blipFill rotWithShape="1">
          <a:blip r:embed="rId2">
            <a:alphaModFix/>
          </a:blip>
          <a:srcRect b="0" l="0" r="25151" t="99"/>
          <a:stretch/>
        </p:blipFill>
        <p:spPr>
          <a:xfrm rot="5400000">
            <a:off x="2693557" y="-2693555"/>
            <a:ext cx="6857997" cy="1224511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hape 26"/>
          <p:cNvSpPr txBox="1"/>
          <p:nvPr>
            <p:ph idx="1" type="body"/>
          </p:nvPr>
        </p:nvSpPr>
        <p:spPr>
          <a:xfrm>
            <a:off x="334146" y="5138103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●"/>
              <a:defRPr b="1" i="0" sz="2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○"/>
              <a:defRPr b="0" i="0" sz="20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■"/>
              <a:defRPr b="0" i="0" sz="18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●"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○"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■"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●"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○"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■"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27" name="Shape 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0928" y="236538"/>
            <a:ext cx="2286000" cy="173735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/>
          <p:nvPr>
            <p:ph type="title"/>
          </p:nvPr>
        </p:nvSpPr>
        <p:spPr>
          <a:xfrm>
            <a:off x="338329" y="2210435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Gill Sans"/>
              <a:buNone/>
              <a:defRPr b="1" i="1" sz="6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re et contenu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3369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>
            <p:ph type="title"/>
          </p:nvPr>
        </p:nvSpPr>
        <p:spPr>
          <a:xfrm>
            <a:off x="346228" y="500062"/>
            <a:ext cx="9785322" cy="13255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Gill Sans"/>
              <a:buNone/>
              <a:defRPr b="1" i="1" sz="4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46228" y="1825625"/>
            <a:ext cx="9785322" cy="50323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36550" lvl="0" marL="514350" marR="0" rtl="0" algn="l">
              <a:lnSpc>
                <a:spcPct val="15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1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04800" lvl="1" marL="914400" marR="0" rtl="0" algn="l">
              <a:lnSpc>
                <a:spcPct val="15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1" i="0" sz="2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5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1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714500" marR="0" rtl="0" algn="l">
              <a:lnSpc>
                <a:spcPct val="15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1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171700" marR="0" rtl="0" algn="l">
              <a:lnSpc>
                <a:spcPct val="15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1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33" name="Shape 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7172" y="185196"/>
            <a:ext cx="1734109" cy="1334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Deux contenu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 rotWithShape="1">
          <a:blip r:embed="rId2">
            <a:alphaModFix/>
          </a:blip>
          <a:srcRect b="43900" l="0" r="6849" t="0"/>
          <a:stretch/>
        </p:blipFill>
        <p:spPr>
          <a:xfrm>
            <a:off x="0" y="18288"/>
            <a:ext cx="12192000" cy="683971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/>
          <p:nvPr>
            <p:ph type="title"/>
          </p:nvPr>
        </p:nvSpPr>
        <p:spPr>
          <a:xfrm>
            <a:off x="0" y="411764"/>
            <a:ext cx="9990212" cy="13255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Gill Sans"/>
              <a:buNone/>
              <a:defRPr b="1" i="1" sz="4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6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36550" lvl="0" marL="51435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2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7145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1717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53340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36550" lvl="0" marL="51435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2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7145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1717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39" name="Shape 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4050" y="254587"/>
            <a:ext cx="1734109" cy="1334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Слайд із заголовком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/>
          <p:cNvPicPr preferRelativeResize="0"/>
          <p:nvPr/>
        </p:nvPicPr>
        <p:blipFill rotWithShape="1">
          <a:blip r:embed="rId2">
            <a:alphaModFix/>
          </a:blip>
          <a:srcRect b="0" l="33751" r="37106" t="0"/>
          <a:stretch/>
        </p:blipFill>
        <p:spPr>
          <a:xfrm rot="10800000">
            <a:off x="9977119" y="0"/>
            <a:ext cx="22148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/>
          <p:nvPr>
            <p:ph type="title"/>
          </p:nvPr>
        </p:nvSpPr>
        <p:spPr>
          <a:xfrm>
            <a:off x="337350" y="0"/>
            <a:ext cx="8952953" cy="13255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Gill Sans"/>
              <a:buNone/>
              <a:defRPr b="1" i="0" sz="4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pic>
        <p:nvPicPr>
          <p:cNvPr id="43" name="Shape 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1014" y="426720"/>
            <a:ext cx="1847088" cy="140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Чистий слайд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 rotWithShape="1">
          <a:blip r:embed="rId2">
            <a:alphaModFix/>
          </a:blip>
          <a:srcRect b="0" l="33751" r="37106" t="0"/>
          <a:stretch/>
        </p:blipFill>
        <p:spPr>
          <a:xfrm>
            <a:off x="10058400" y="0"/>
            <a:ext cx="213359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8597" y="325119"/>
            <a:ext cx="1913203" cy="1472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Diapositive de titre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203" y="1730430"/>
            <a:ext cx="4469920" cy="339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9.png"/><Relationship Id="rId8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1.jpg"/><Relationship Id="rId5" Type="http://schemas.openxmlformats.org/officeDocument/2006/relationships/hyperlink" Target="https://github.com/d1mnewz" TargetMode="External"/><Relationship Id="rId6" Type="http://schemas.openxmlformats.org/officeDocument/2006/relationships/hyperlink" Target="https://www.facebook.com/dmytro.zhluktenko" TargetMode="External"/><Relationship Id="rId7" Type="http://schemas.openxmlformats.org/officeDocument/2006/relationships/hyperlink" Target="https://www.facebook.com/MSPInUkrain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hyperlink" Target="https://insights.stackoverflow.com/survey/2017#most-popular-technologie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hyperlink" Target="https://insights.stackoverflow.com/survey/2017#most-loved-dreaded-and-wante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4352" y="2070318"/>
            <a:ext cx="2807572" cy="770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352" y="4947260"/>
            <a:ext cx="5576733" cy="2030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4985" y="5635267"/>
            <a:ext cx="5573734" cy="992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368" y="2240091"/>
            <a:ext cx="1982846" cy="2004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041925" y="3531162"/>
            <a:ext cx="2732424" cy="669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27275" y="195764"/>
            <a:ext cx="5805486" cy="1239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Igzj8XyRn2IZTFatV7ZGQ.png"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399" y="2361199"/>
            <a:ext cx="11880699" cy="428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334146" y="5138103"/>
            <a:ext cx="10515600" cy="1500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 txBox="1"/>
          <p:nvPr>
            <p:ph type="title"/>
          </p:nvPr>
        </p:nvSpPr>
        <p:spPr>
          <a:xfrm>
            <a:off x="338329" y="2210435"/>
            <a:ext cx="10515600" cy="2852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ght-isgreat.jpg"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78577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zf4kY5B3Tj2vG5TgQz16cw.png"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2937" y="2644425"/>
            <a:ext cx="13130074" cy="35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lL0FpsLT1uItaHAxOj7qw.png"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090" y="0"/>
            <a:ext cx="888709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8842000" y="1905475"/>
            <a:ext cx="3619200" cy="23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3300">
                <a:solidFill>
                  <a:srgbClr val="666666"/>
                </a:solidFill>
              </a:rPr>
              <a:t>Default Implementations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6hsu0UmTdqr8sl-HEPIAg.png"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6016924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6016900" y="1876425"/>
            <a:ext cx="63732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6000">
                <a:solidFill>
                  <a:srgbClr val="666666"/>
                </a:solidFill>
              </a:rPr>
              <a:t>Default Implementations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n8YXuu-SYCLFemcHS3a4A.png"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705"/>
            <a:ext cx="10007625" cy="6809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/>
        </p:nvSpPr>
        <p:spPr>
          <a:xfrm>
            <a:off x="298400" y="1636500"/>
            <a:ext cx="114945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b="1" lang="en-US" sz="96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Nullable</a:t>
            </a:r>
          </a:p>
          <a:p>
            <a:pPr lvl="0">
              <a:lnSpc>
                <a:spcPct val="200000"/>
              </a:lnSpc>
              <a:spcBef>
                <a:spcPts val="0"/>
              </a:spcBef>
              <a:buNone/>
            </a:pPr>
            <a:r>
              <a:rPr b="1" lang="en-US" sz="96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ReferenceTypes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912" y="1761899"/>
            <a:ext cx="9947074" cy="49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62" y="3888399"/>
            <a:ext cx="11510274" cy="267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ctrTitle"/>
          </p:nvPr>
        </p:nvSpPr>
        <p:spPr>
          <a:xfrm>
            <a:off x="345799" y="4670950"/>
            <a:ext cx="119334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bin"/>
              <a:buNone/>
            </a:pPr>
            <a:r>
              <a:rPr lang="en-US" sz="9600"/>
              <a:t>C# 7.x-8.0: what?</a:t>
            </a:r>
          </a:p>
        </p:txBody>
      </p:sp>
      <p:sp>
        <p:nvSpPr>
          <p:cNvPr id="91" name="Shape 91"/>
          <p:cNvSpPr txBox="1"/>
          <p:nvPr>
            <p:ph idx="1" type="subTitle"/>
          </p:nvPr>
        </p:nvSpPr>
        <p:spPr>
          <a:xfrm>
            <a:off x="444825" y="5876150"/>
            <a:ext cx="103803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/>
              <a:t>Dmytro Zhluktenko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74" y="464324"/>
            <a:ext cx="10029475" cy="62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>
            <a:off x="348750" y="152600"/>
            <a:ext cx="11494500" cy="47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 sz="96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Nullable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 sz="96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rPr>
              <a:t>ReferenceTypes</a:t>
            </a: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73" y="4058599"/>
            <a:ext cx="10889249" cy="269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3362" y="0"/>
            <a:ext cx="1369872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46228" y="500062"/>
            <a:ext cx="9785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lang="en-US" sz="7200"/>
              <a:t>But first...</a:t>
            </a:r>
          </a:p>
        </p:txBody>
      </p:sp>
      <p:pic>
        <p:nvPicPr>
          <p:cNvPr descr="S-Y-c_rqTW6_5qhpJvMnFA.png"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325" y="1598662"/>
            <a:ext cx="4178475" cy="5051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5747775_136955803461969_6730799031719373900_n.jpg"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225" y="1598650"/>
            <a:ext cx="4178474" cy="417847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/>
          <p:nvPr/>
        </p:nvSpPr>
        <p:spPr>
          <a:xfrm>
            <a:off x="396050" y="5880100"/>
            <a:ext cx="78360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u="sng">
                <a:solidFill>
                  <a:srgbClr val="FF9900"/>
                </a:solidFill>
                <a:hlinkClick r:id="rId5"/>
              </a:rPr>
              <a:t>github.com/d1mnewz</a:t>
            </a:r>
            <a:br>
              <a:rPr lang="en-US" sz="1800">
                <a:solidFill>
                  <a:srgbClr val="FF9900"/>
                </a:solidFill>
              </a:rPr>
            </a:br>
            <a:r>
              <a:rPr lang="en-US" sz="1800" u="sng">
                <a:solidFill>
                  <a:srgbClr val="FF9900"/>
                </a:solidFill>
                <a:hlinkClick r:id="rId6"/>
              </a:rPr>
              <a:t>facebook.com/dmytro.zhluktenko</a:t>
            </a:r>
            <a:br>
              <a:rPr lang="en-US" sz="1800">
                <a:solidFill>
                  <a:srgbClr val="FF9900"/>
                </a:solidFill>
              </a:rPr>
            </a:br>
            <a:r>
              <a:rPr lang="en-US" sz="1800" u="sng">
                <a:solidFill>
                  <a:srgbClr val="FF9900"/>
                </a:solidFill>
                <a:hlinkClick r:id="rId7"/>
              </a:rPr>
              <a:t>facebook.com/MSPInUkraine/</a:t>
            </a:r>
            <a:r>
              <a:rPr lang="en-US" sz="1800">
                <a:solidFill>
                  <a:srgbClr val="FF9900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100" name="Shape 100"/>
          <p:cNvSpPr txBox="1"/>
          <p:nvPr/>
        </p:nvSpPr>
        <p:spPr>
          <a:xfrm rot="-708">
            <a:off x="9362449" y="2497401"/>
            <a:ext cx="2913300" cy="3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>
                <a:solidFill>
                  <a:srgbClr val="FF9900"/>
                </a:solidFill>
              </a:rPr>
              <a:t>C#, F#, ASP.NET Core,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000">
                <a:solidFill>
                  <a:srgbClr val="FF9900"/>
                </a:solidFill>
              </a:rPr>
              <a:t>NoSQL, Microsoft Bot Framework,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3000">
                <a:solidFill>
                  <a:srgbClr val="FF9900"/>
                </a:solidFill>
              </a:rPr>
              <a:t> Azure, Caching, AR, Messaging, 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30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ctrTitle"/>
          </p:nvPr>
        </p:nvSpPr>
        <p:spPr>
          <a:xfrm>
            <a:off x="415635" y="4670942"/>
            <a:ext cx="11491367" cy="12052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bin"/>
              <a:buNone/>
            </a:pPr>
            <a:r>
              <a:rPr lang="en-US" sz="15000"/>
              <a:t>So what?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56030_0209_4.jpg"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453" y="0"/>
            <a:ext cx="12310453" cy="69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xfbANOmS7y-xihbu1fUqA.png"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0075"/>
            <a:ext cx="10002324" cy="6287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5131425" y="6116900"/>
            <a:ext cx="4984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https://insights.stackoverflow.com/survey/2017#most-popular-technologies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271750" y="133200"/>
            <a:ext cx="96738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600">
                <a:solidFill>
                  <a:srgbClr val="434343"/>
                </a:solidFill>
              </a:rPr>
              <a:t>Stack Overflow</a:t>
            </a:r>
            <a:r>
              <a:rPr lang="en-US" sz="3600">
                <a:solidFill>
                  <a:srgbClr val="434343"/>
                </a:solidFill>
              </a:rPr>
              <a:t> - most </a:t>
            </a:r>
            <a:r>
              <a:rPr i="1" lang="en-US" sz="3600">
                <a:solidFill>
                  <a:srgbClr val="434343"/>
                </a:solidFill>
              </a:rPr>
              <a:t>popular </a:t>
            </a:r>
            <a:r>
              <a:rPr lang="en-US" sz="3600">
                <a:solidFill>
                  <a:srgbClr val="434343"/>
                </a:solidFill>
              </a:rPr>
              <a:t>technologies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LAe9f_ESBawdKZwttcEoQ.png"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3675"/>
            <a:ext cx="10070525" cy="62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271750" y="133200"/>
            <a:ext cx="96738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3600">
                <a:solidFill>
                  <a:srgbClr val="434343"/>
                </a:solidFill>
              </a:rPr>
              <a:t>Stack Overflow</a:t>
            </a:r>
            <a:r>
              <a:rPr lang="en-US" sz="3600">
                <a:solidFill>
                  <a:srgbClr val="434343"/>
                </a:solidFill>
              </a:rPr>
              <a:t> - most </a:t>
            </a:r>
            <a:r>
              <a:rPr i="1" lang="en-US" sz="3600">
                <a:solidFill>
                  <a:srgbClr val="434343"/>
                </a:solidFill>
              </a:rPr>
              <a:t>loved</a:t>
            </a:r>
            <a:r>
              <a:rPr lang="en-US" sz="3600">
                <a:solidFill>
                  <a:srgbClr val="434343"/>
                </a:solidFill>
              </a:rPr>
              <a:t> technologies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90075" y="5276700"/>
            <a:ext cx="1953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https://insights.stackoverflow.com/survey/2017#most-loved-dreaded-and-wanted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56030_0209_4.jpg"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453" y="0"/>
            <a:ext cx="12310453" cy="69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46228" y="500062"/>
            <a:ext cx="9785322" cy="1325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Gill Sans"/>
              <a:buNone/>
            </a:pPr>
            <a:r>
              <a:rPr lang="en-US"/>
              <a:t>C#: Long way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46225" y="1223850"/>
            <a:ext cx="9785400" cy="56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514350" lvl="0" marL="514350" marR="0" rtl="0" algn="l">
              <a:lnSpc>
                <a:spcPct val="15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Garamond"/>
              <a:buChar char="●"/>
            </a:pPr>
            <a:r>
              <a:rPr lang="en-US"/>
              <a:t>C# 7.0 </a:t>
            </a:r>
            <a:br>
              <a:rPr lang="en-US"/>
            </a:br>
            <a:r>
              <a:rPr lang="en-US"/>
              <a:t>	</a:t>
            </a:r>
            <a:r>
              <a:rPr lang="en-US">
                <a:solidFill>
                  <a:srgbClr val="D9D9D9"/>
                </a:solidFill>
              </a:rPr>
              <a:t>Use it!</a:t>
            </a:r>
          </a:p>
          <a:p>
            <a:pPr lvl="0" rtl="0">
              <a:spcBef>
                <a:spcPts val="0"/>
              </a:spcBef>
              <a:buClr>
                <a:schemeClr val="lt1"/>
              </a:buClr>
              <a:buSzPct val="100000"/>
              <a:buFont typeface="Garamond"/>
              <a:buChar char="●"/>
            </a:pPr>
            <a:r>
              <a:rPr lang="en-US"/>
              <a:t>C# 7.1</a:t>
            </a:r>
            <a:br>
              <a:rPr lang="en-US"/>
            </a:br>
            <a:r>
              <a:rPr lang="en-US"/>
              <a:t>	</a:t>
            </a:r>
            <a:r>
              <a:rPr lang="en-US">
                <a:solidFill>
                  <a:srgbClr val="D9D9D9"/>
                </a:solidFill>
              </a:rPr>
              <a:t>Tiny features</a:t>
            </a:r>
          </a:p>
          <a:p>
            <a:pPr lvl="0" rtl="0">
              <a:spcBef>
                <a:spcPts val="0"/>
              </a:spcBef>
              <a:buClr>
                <a:schemeClr val="lt1"/>
              </a:buClr>
              <a:buSzPct val="100000"/>
              <a:buFont typeface="Garamond"/>
              <a:buChar char="●"/>
            </a:pPr>
            <a:r>
              <a:rPr lang="en-US"/>
              <a:t>C# 7.2</a:t>
            </a:r>
            <a:br>
              <a:rPr lang="en-US"/>
            </a:br>
            <a:r>
              <a:rPr lang="en-US"/>
              <a:t>	</a:t>
            </a:r>
            <a:r>
              <a:rPr lang="en-US">
                <a:solidFill>
                  <a:srgbClr val="D9D9D9"/>
                </a:solidFill>
              </a:rPr>
              <a:t>Safe low-level code</a:t>
            </a:r>
          </a:p>
          <a:p>
            <a:pPr lvl="0" rtl="0">
              <a:spcBef>
                <a:spcPts val="0"/>
              </a:spcBef>
              <a:buClr>
                <a:srgbClr val="D9D9D9"/>
              </a:buClr>
              <a:buSzPct val="100000"/>
              <a:buFont typeface="Garamond"/>
              <a:buChar char="●"/>
            </a:pPr>
            <a:r>
              <a:rPr lang="en-US"/>
              <a:t>C# 8.0</a:t>
            </a:r>
            <a:br>
              <a:rPr lang="en-US"/>
            </a:br>
            <a:r>
              <a:rPr lang="en-US"/>
              <a:t>	</a:t>
            </a:r>
            <a:r>
              <a:rPr lang="en-US">
                <a:solidFill>
                  <a:srgbClr val="D9D9D9"/>
                </a:solidFill>
              </a:rPr>
              <a:t>Mind blown</a:t>
            </a:r>
          </a:p>
        </p:txBody>
      </p:sp>
      <p:pic>
        <p:nvPicPr>
          <p:cNvPr descr="csharp.png"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6850" y="2026622"/>
            <a:ext cx="4273999" cy="410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Burea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Burea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